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98" r:id="rId2"/>
    <p:sldId id="297" r:id="rId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99"/>
    <a:srgbClr val="CCFF33"/>
    <a:srgbClr val="FF33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62" autoAdjust="0"/>
    <p:restoredTop sz="94660"/>
  </p:normalViewPr>
  <p:slideViewPr>
    <p:cSldViewPr snapToGrid="0">
      <p:cViewPr varScale="1">
        <p:scale>
          <a:sx n="74" d="100"/>
          <a:sy n="74" d="100"/>
        </p:scale>
        <p:origin x="1230" y="6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1BA7B708-C538-44E2-A190-F563E1781624}"/>
    <pc:docChg chg="modSld">
      <pc:chgData name="" userId="" providerId="" clId="Web-{1BA7B708-C538-44E2-A190-F563E1781624}" dt="2019-04-14T10:26:52.418" v="25" actId="20577"/>
      <pc:docMkLst>
        <pc:docMk/>
      </pc:docMkLst>
      <pc:sldChg chg="modSp">
        <pc:chgData name="" userId="" providerId="" clId="Web-{1BA7B708-C538-44E2-A190-F563E1781624}" dt="2019-04-14T10:26:52.355" v="24" actId="20577"/>
        <pc:sldMkLst>
          <pc:docMk/>
          <pc:sldMk cId="3340930277" sldId="279"/>
        </pc:sldMkLst>
        <pc:spChg chg="mod">
          <ac:chgData name="" userId="" providerId="" clId="Web-{1BA7B708-C538-44E2-A190-F563E1781624}" dt="2019-04-14T10:26:52.355" v="24" actId="20577"/>
          <ac:spMkLst>
            <pc:docMk/>
            <pc:sldMk cId="3340930277" sldId="279"/>
            <ac:spMk id="28" creationId="{00000000-0000-0000-0000-000000000000}"/>
          </ac:spMkLst>
        </pc:spChg>
      </pc:sldChg>
    </pc:docChg>
  </pc:docChgLst>
  <pc:docChgLst>
    <pc:chgData clId="Web-{28498EEB-1B66-447C-82A2-AB1379228067}"/>
    <pc:docChg chg="modSld">
      <pc:chgData name="" userId="" providerId="" clId="Web-{28498EEB-1B66-447C-82A2-AB1379228067}" dt="2019-04-20T04:52:03.247" v="173" actId="20577"/>
      <pc:docMkLst>
        <pc:docMk/>
      </pc:docMkLst>
      <pc:sldChg chg="modSp">
        <pc:chgData name="" userId="" providerId="" clId="Web-{28498EEB-1B66-447C-82A2-AB1379228067}" dt="2019-04-20T04:50:03.246" v="148" actId="20577"/>
        <pc:sldMkLst>
          <pc:docMk/>
          <pc:sldMk cId="3340930277" sldId="279"/>
        </pc:sldMkLst>
        <pc:spChg chg="mod">
          <ac:chgData name="" userId="" providerId="" clId="Web-{28498EEB-1B66-447C-82A2-AB1379228067}" dt="2019-04-20T04:50:03.246" v="148" actId="20577"/>
          <ac:spMkLst>
            <pc:docMk/>
            <pc:sldMk cId="3340930277" sldId="279"/>
            <ac:spMk id="28" creationId="{00000000-0000-0000-0000-000000000000}"/>
          </ac:spMkLst>
        </pc:spChg>
      </pc:sldChg>
      <pc:sldChg chg="modSp">
        <pc:chgData name="" userId="" providerId="" clId="Web-{28498EEB-1B66-447C-82A2-AB1379228067}" dt="2019-04-20T04:52:03.247" v="172" actId="20577"/>
        <pc:sldMkLst>
          <pc:docMk/>
          <pc:sldMk cId="863852836" sldId="281"/>
        </pc:sldMkLst>
        <pc:spChg chg="mod">
          <ac:chgData name="" userId="" providerId="" clId="Web-{28498EEB-1B66-447C-82A2-AB1379228067}" dt="2019-04-20T04:52:03.247" v="172" actId="20577"/>
          <ac:spMkLst>
            <pc:docMk/>
            <pc:sldMk cId="863852836" sldId="281"/>
            <ac:spMk id="28" creationId="{00000000-0000-0000-0000-000000000000}"/>
          </ac:spMkLst>
        </pc:spChg>
      </pc:sldChg>
    </pc:docChg>
  </pc:docChgLst>
  <pc:docChgLst>
    <pc:chgData clId="Web-{95BB0D9A-806F-415F-80A7-FAD625AA9958}"/>
    <pc:docChg chg="addSld modSld">
      <pc:chgData name="" userId="" providerId="" clId="Web-{95BB0D9A-806F-415F-80A7-FAD625AA9958}" dt="2019-04-14T10:34:29.500" v="149" actId="1076"/>
      <pc:docMkLst>
        <pc:docMk/>
      </pc:docMkLst>
      <pc:sldChg chg="modSp">
        <pc:chgData name="" userId="" providerId="" clId="Web-{95BB0D9A-806F-415F-80A7-FAD625AA9958}" dt="2019-04-14T10:33:12.437" v="125" actId="20577"/>
        <pc:sldMkLst>
          <pc:docMk/>
          <pc:sldMk cId="3340930277" sldId="279"/>
        </pc:sldMkLst>
        <pc:spChg chg="mod">
          <ac:chgData name="" userId="" providerId="" clId="Web-{95BB0D9A-806F-415F-80A7-FAD625AA9958}" dt="2019-04-14T10:33:12.437" v="125" actId="20577"/>
          <ac:spMkLst>
            <pc:docMk/>
            <pc:sldMk cId="3340930277" sldId="279"/>
            <ac:spMk id="28" creationId="{00000000-0000-0000-0000-000000000000}"/>
          </ac:spMkLst>
        </pc:spChg>
      </pc:sldChg>
      <pc:sldChg chg="addSp delSp modSp new">
        <pc:chgData name="" userId="" providerId="" clId="Web-{95BB0D9A-806F-415F-80A7-FAD625AA9958}" dt="2019-04-14T10:34:29.500" v="149" actId="1076"/>
        <pc:sldMkLst>
          <pc:docMk/>
          <pc:sldMk cId="896511280" sldId="282"/>
        </pc:sldMkLst>
        <pc:spChg chg="mod">
          <ac:chgData name="" userId="" providerId="" clId="Web-{95BB0D9A-806F-415F-80A7-FAD625AA9958}" dt="2019-04-14T10:34:29.500" v="149" actId="1076"/>
          <ac:spMkLst>
            <pc:docMk/>
            <pc:sldMk cId="896511280" sldId="282"/>
            <ac:spMk id="2" creationId="{673CE893-149F-49AE-B640-1B3D00457065}"/>
          </ac:spMkLst>
        </pc:spChg>
        <pc:spChg chg="add del mod">
          <ac:chgData name="" userId="" providerId="" clId="Web-{95BB0D9A-806F-415F-80A7-FAD625AA9958}" dt="2019-04-14T10:33:17.421" v="130"/>
          <ac:spMkLst>
            <pc:docMk/>
            <pc:sldMk cId="896511280" sldId="282"/>
            <ac:spMk id="3" creationId="{2CB32835-0DA1-4F42-932E-759BCA95CE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4C77D71-5AE2-4696-9880-9F80523380F4}" type="datetimeFigureOut">
              <a:rPr kumimoji="1" lang="ja-JP" altLang="en-US" smtClean="0"/>
              <a:t>2020/6/6</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A847C13-5268-4D86-ABCE-B914A8B6A81D}" type="slidenum">
              <a:rPr kumimoji="1" lang="ja-JP" altLang="en-US" smtClean="0"/>
              <a:t>‹#›</a:t>
            </a:fld>
            <a:endParaRPr kumimoji="1" lang="ja-JP" altLang="en-US"/>
          </a:p>
        </p:txBody>
      </p:sp>
    </p:spTree>
    <p:extLst>
      <p:ext uri="{BB962C8B-B14F-4D97-AF65-F5344CB8AC3E}">
        <p14:creationId xmlns:p14="http://schemas.microsoft.com/office/powerpoint/2010/main" val="13474218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19658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4625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03860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5391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20741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951344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1693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6131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21791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93841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2020/6/6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6945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B5363-C775-4F9C-9F66-E3941045D57E}" type="datetimeFigureOut">
              <a:rPr kumimoji="1" lang="ja-JP" altLang="en-US" smtClean="0"/>
              <a:t>2020/6/6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569023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p:cNvPicPr>
            <a:picLocks noChangeAspect="1"/>
          </p:cNvPicPr>
          <p:nvPr/>
        </p:nvPicPr>
        <p:blipFill>
          <a:blip r:embed="rId2"/>
          <a:stretch>
            <a:fillRect/>
          </a:stretch>
        </p:blipFill>
        <p:spPr>
          <a:xfrm>
            <a:off x="1312185" y="2676052"/>
            <a:ext cx="654216" cy="787824"/>
          </a:xfrm>
          <a:prstGeom prst="rect">
            <a:avLst/>
          </a:prstGeom>
        </p:spPr>
      </p:pic>
      <p:pic>
        <p:nvPicPr>
          <p:cNvPr id="57" name="図 56"/>
          <p:cNvPicPr>
            <a:picLocks noChangeAspect="1"/>
          </p:cNvPicPr>
          <p:nvPr/>
        </p:nvPicPr>
        <p:blipFill>
          <a:blip r:embed="rId3"/>
          <a:stretch>
            <a:fillRect/>
          </a:stretch>
        </p:blipFill>
        <p:spPr>
          <a:xfrm>
            <a:off x="2147648" y="2647937"/>
            <a:ext cx="691212" cy="983056"/>
          </a:xfrm>
          <a:prstGeom prst="rect">
            <a:avLst/>
          </a:prstGeom>
        </p:spPr>
      </p:pic>
      <p:pic>
        <p:nvPicPr>
          <p:cNvPr id="52" name="図 51"/>
          <p:cNvPicPr>
            <a:picLocks noChangeAspect="1"/>
          </p:cNvPicPr>
          <p:nvPr/>
        </p:nvPicPr>
        <p:blipFill>
          <a:blip r:embed="rId4"/>
          <a:stretch>
            <a:fillRect/>
          </a:stretch>
        </p:blipFill>
        <p:spPr>
          <a:xfrm>
            <a:off x="2123435" y="1445250"/>
            <a:ext cx="717377" cy="964501"/>
          </a:xfrm>
          <a:prstGeom prst="rect">
            <a:avLst/>
          </a:prstGeom>
          <a:ln w="63500">
            <a:noFill/>
          </a:ln>
        </p:spPr>
      </p:pic>
      <p:pic>
        <p:nvPicPr>
          <p:cNvPr id="53" name="図 52"/>
          <p:cNvPicPr>
            <a:picLocks noChangeAspect="1"/>
          </p:cNvPicPr>
          <p:nvPr/>
        </p:nvPicPr>
        <p:blipFill>
          <a:blip r:embed="rId5"/>
          <a:stretch>
            <a:fillRect/>
          </a:stretch>
        </p:blipFill>
        <p:spPr>
          <a:xfrm>
            <a:off x="1339244" y="1460046"/>
            <a:ext cx="673789" cy="947259"/>
          </a:xfrm>
          <a:prstGeom prst="rect">
            <a:avLst/>
          </a:prstGeom>
          <a:ln w="63500">
            <a:noFill/>
          </a:ln>
        </p:spPr>
      </p:pic>
      <p:pic>
        <p:nvPicPr>
          <p:cNvPr id="10" name="図 9"/>
          <p:cNvPicPr>
            <a:picLocks noChangeAspect="1"/>
          </p:cNvPicPr>
          <p:nvPr/>
        </p:nvPicPr>
        <p:blipFill>
          <a:blip r:embed="rId6"/>
          <a:stretch>
            <a:fillRect/>
          </a:stretch>
        </p:blipFill>
        <p:spPr>
          <a:xfrm>
            <a:off x="1215531" y="4711100"/>
            <a:ext cx="820590" cy="1012885"/>
          </a:xfrm>
          <a:prstGeom prst="rect">
            <a:avLst/>
          </a:prstGeom>
        </p:spPr>
      </p:pic>
      <p:sp>
        <p:nvSpPr>
          <p:cNvPr id="23" name="正方形/長方形 22"/>
          <p:cNvSpPr/>
          <p:nvPr/>
        </p:nvSpPr>
        <p:spPr>
          <a:xfrm>
            <a:off x="-38495" y="3912628"/>
            <a:ext cx="1407758" cy="369332"/>
          </a:xfrm>
          <a:prstGeom prst="rect">
            <a:avLst/>
          </a:prstGeom>
        </p:spPr>
        <p:txBody>
          <a:bodyPr wrap="none">
            <a:spAutoFit/>
          </a:bodyPr>
          <a:lstStyle/>
          <a:p>
            <a:r>
              <a:rPr lang="en-US" altLang="ja-JP" b="1" dirty="0"/>
              <a:t>‘18</a:t>
            </a:r>
            <a:r>
              <a:rPr lang="ja-JP" altLang="en-US" b="1" dirty="0"/>
              <a:t>年春卒業</a:t>
            </a:r>
            <a:endParaRPr lang="ja-JP" altLang="en-US" dirty="0"/>
          </a:p>
        </p:txBody>
      </p:sp>
      <p:sp>
        <p:nvSpPr>
          <p:cNvPr id="24" name="正方形/長方形 23"/>
          <p:cNvSpPr/>
          <p:nvPr/>
        </p:nvSpPr>
        <p:spPr>
          <a:xfrm>
            <a:off x="-77223" y="4754153"/>
            <a:ext cx="1346844" cy="923330"/>
          </a:xfrm>
          <a:prstGeom prst="rect">
            <a:avLst/>
          </a:prstGeom>
        </p:spPr>
        <p:txBody>
          <a:bodyPr wrap="none">
            <a:spAutoFit/>
          </a:bodyPr>
          <a:lstStyle/>
          <a:p>
            <a:pPr algn="ctr"/>
            <a:r>
              <a:rPr lang="en-US" altLang="ja-JP" b="1" dirty="0"/>
              <a:t>‘17</a:t>
            </a:r>
            <a:r>
              <a:rPr lang="ja-JP" altLang="en-US" b="1" dirty="0"/>
              <a:t>年卒業</a:t>
            </a:r>
            <a:endParaRPr lang="en-US" altLang="ja-JP" b="1" dirty="0"/>
          </a:p>
          <a:p>
            <a:pPr algn="ctr"/>
            <a:r>
              <a:rPr lang="ja-JP" altLang="en-US" b="1" dirty="0"/>
              <a:t>旧環境理工</a:t>
            </a:r>
            <a:endParaRPr lang="en-US" altLang="ja-JP" b="1" dirty="0"/>
          </a:p>
          <a:p>
            <a:pPr algn="ctr"/>
            <a:r>
              <a:rPr lang="ja-JP" altLang="en-US" b="1" dirty="0"/>
              <a:t>最後</a:t>
            </a:r>
            <a:endParaRPr lang="ja-JP" altLang="en-US" dirty="0"/>
          </a:p>
        </p:txBody>
      </p:sp>
      <p:sp>
        <p:nvSpPr>
          <p:cNvPr id="25" name="正方形/長方形 24"/>
          <p:cNvSpPr/>
          <p:nvPr/>
        </p:nvSpPr>
        <p:spPr>
          <a:xfrm>
            <a:off x="-61725" y="6171029"/>
            <a:ext cx="1170513" cy="369332"/>
          </a:xfrm>
          <a:prstGeom prst="rect">
            <a:avLst/>
          </a:prstGeom>
        </p:spPr>
        <p:txBody>
          <a:bodyPr wrap="none">
            <a:spAutoFit/>
          </a:bodyPr>
          <a:lstStyle/>
          <a:p>
            <a:r>
              <a:rPr lang="en-US" altLang="ja-JP" b="1" dirty="0"/>
              <a:t>‘16</a:t>
            </a:r>
            <a:r>
              <a:rPr lang="ja-JP" altLang="en-US" b="1" dirty="0"/>
              <a:t>年卒業</a:t>
            </a:r>
            <a:endParaRPr lang="ja-JP" altLang="en-US" dirty="0"/>
          </a:p>
        </p:txBody>
      </p:sp>
      <p:sp>
        <p:nvSpPr>
          <p:cNvPr id="26" name="正方形/長方形 25"/>
          <p:cNvSpPr/>
          <p:nvPr/>
        </p:nvSpPr>
        <p:spPr>
          <a:xfrm>
            <a:off x="2840116" y="4137800"/>
            <a:ext cx="6303884" cy="523220"/>
          </a:xfrm>
          <a:prstGeom prst="rect">
            <a:avLst/>
          </a:prstGeom>
        </p:spPr>
        <p:txBody>
          <a:bodyPr wrap="square">
            <a:spAutoFit/>
          </a:bodyPr>
          <a:lstStyle/>
          <a:p>
            <a:r>
              <a:rPr lang="ja-JP" altLang="en-US" sz="1400" b="1" dirty="0"/>
              <a:t>高木寛人（エネルギーコース；　パシフィックコンサルタンツ）　固定買取価格評価のための学習効果を考慮したバイオマスの発電コストモデルに関する研究</a:t>
            </a:r>
          </a:p>
        </p:txBody>
      </p:sp>
      <p:sp>
        <p:nvSpPr>
          <p:cNvPr id="27" name="正方形/長方形 26"/>
          <p:cNvSpPr/>
          <p:nvPr/>
        </p:nvSpPr>
        <p:spPr>
          <a:xfrm>
            <a:off x="2840116" y="3712212"/>
            <a:ext cx="6303883" cy="523220"/>
          </a:xfrm>
          <a:prstGeom prst="rect">
            <a:avLst/>
          </a:prstGeom>
        </p:spPr>
        <p:txBody>
          <a:bodyPr wrap="square">
            <a:spAutoFit/>
          </a:bodyPr>
          <a:lstStyle/>
          <a:p>
            <a:r>
              <a:rPr lang="ja-JP" altLang="en-US" sz="1400" b="1" dirty="0">
                <a:solidFill>
                  <a:srgbClr val="FF0000"/>
                </a:solidFill>
              </a:rPr>
              <a:t>田中紫織（地球環境共創コース；　アクセンチュア）</a:t>
            </a:r>
            <a:endParaRPr lang="en-US" altLang="ja-JP" sz="1400" b="1" dirty="0">
              <a:solidFill>
                <a:srgbClr val="FF0000"/>
              </a:solidFill>
            </a:endParaRPr>
          </a:p>
          <a:p>
            <a:r>
              <a:rPr lang="ja-JP" altLang="en-US" sz="1400" b="1" dirty="0">
                <a:solidFill>
                  <a:srgbClr val="FF0000"/>
                </a:solidFill>
              </a:rPr>
              <a:t>主観的幸福度と社会関係資本の関係</a:t>
            </a:r>
            <a:r>
              <a:rPr lang="en-US" altLang="ja-JP" sz="1400" b="1" dirty="0">
                <a:solidFill>
                  <a:srgbClr val="FF0000"/>
                </a:solidFill>
              </a:rPr>
              <a:t>―</a:t>
            </a:r>
            <a:r>
              <a:rPr lang="ja-JP" altLang="en-US" sz="1400" b="1" dirty="0">
                <a:solidFill>
                  <a:srgbClr val="FF0000"/>
                </a:solidFill>
              </a:rPr>
              <a:t>欧州</a:t>
            </a:r>
            <a:r>
              <a:rPr lang="en-US" altLang="ja-JP" sz="1400" b="1" dirty="0">
                <a:solidFill>
                  <a:srgbClr val="FF0000"/>
                </a:solidFill>
              </a:rPr>
              <a:t>4</a:t>
            </a:r>
            <a:r>
              <a:rPr lang="ja-JP" altLang="en-US" sz="1400" b="1" dirty="0">
                <a:solidFill>
                  <a:srgbClr val="FF0000"/>
                </a:solidFill>
              </a:rPr>
              <a:t>か国とアジア</a:t>
            </a:r>
            <a:r>
              <a:rPr lang="en-US" altLang="ja-JP" sz="1400" b="1" dirty="0">
                <a:solidFill>
                  <a:srgbClr val="FF0000"/>
                </a:solidFill>
              </a:rPr>
              <a:t>3</a:t>
            </a:r>
            <a:r>
              <a:rPr lang="ja-JP" altLang="en-US" sz="1400" b="1" dirty="0">
                <a:solidFill>
                  <a:srgbClr val="FF0000"/>
                </a:solidFill>
              </a:rPr>
              <a:t>か国での実地調査</a:t>
            </a:r>
            <a:r>
              <a:rPr lang="en-US" altLang="ja-JP" sz="1400" b="1" dirty="0">
                <a:solidFill>
                  <a:srgbClr val="FF0000"/>
                </a:solidFill>
              </a:rPr>
              <a:t>―</a:t>
            </a:r>
          </a:p>
        </p:txBody>
      </p:sp>
      <p:sp>
        <p:nvSpPr>
          <p:cNvPr id="3" name="正方形/長方形 2"/>
          <p:cNvSpPr/>
          <p:nvPr/>
        </p:nvSpPr>
        <p:spPr>
          <a:xfrm>
            <a:off x="2792125" y="6303776"/>
            <a:ext cx="6466174" cy="523220"/>
          </a:xfrm>
          <a:prstGeom prst="rect">
            <a:avLst/>
          </a:prstGeom>
        </p:spPr>
        <p:txBody>
          <a:bodyPr wrap="square">
            <a:spAutoFit/>
          </a:bodyPr>
          <a:lstStyle/>
          <a:p>
            <a:r>
              <a:rPr lang="ja-JP" altLang="ja-JP" sz="1400" b="1" dirty="0">
                <a:latin typeface="+mn-ea"/>
              </a:rPr>
              <a:t>祝悦</a:t>
            </a:r>
            <a:r>
              <a:rPr lang="ja-JP" altLang="en-US" sz="1400" b="1" dirty="0">
                <a:latin typeface="+mn-ea"/>
              </a:rPr>
              <a:t>（セゾン自動車火災保険；中国）： </a:t>
            </a:r>
            <a:endParaRPr lang="en-US" altLang="ja-JP" sz="1400" b="1" dirty="0">
              <a:latin typeface="+mn-ea"/>
            </a:endParaRPr>
          </a:p>
          <a:p>
            <a:r>
              <a:rPr lang="en-US" altLang="ja-JP" sz="1400" b="1" dirty="0">
                <a:latin typeface="+mn-ea"/>
                <a:cs typeface="Times New Roman" panose="02020603050405020304" pitchFamily="18" charset="0"/>
              </a:rPr>
              <a:t>Bass</a:t>
            </a:r>
            <a:r>
              <a:rPr lang="ja-JP" altLang="ja-JP" sz="1400" b="1" dirty="0">
                <a:latin typeface="+mn-ea"/>
                <a:cs typeface="Times New Roman" panose="02020603050405020304" pitchFamily="18" charset="0"/>
              </a:rPr>
              <a:t>モデルを用いた日本国内外における天然ガス自動車普及に関する研究</a:t>
            </a:r>
            <a:endParaRPr lang="ja-JP" altLang="en-US" sz="1400" b="1" dirty="0">
              <a:latin typeface="+mn-ea"/>
            </a:endParaRPr>
          </a:p>
        </p:txBody>
      </p:sp>
      <p:pic>
        <p:nvPicPr>
          <p:cNvPr id="28" name="図 27"/>
          <p:cNvPicPr/>
          <p:nvPr/>
        </p:nvPicPr>
        <p:blipFill>
          <a:blip r:embed="rId7">
            <a:extLst>
              <a:ext uri="{28A0092B-C50C-407E-A947-70E740481C1C}">
                <a14:useLocalDpi xmlns:a14="http://schemas.microsoft.com/office/drawing/2010/main" val="0"/>
              </a:ext>
            </a:extLst>
          </a:blip>
          <a:stretch>
            <a:fillRect/>
          </a:stretch>
        </p:blipFill>
        <p:spPr>
          <a:xfrm>
            <a:off x="1213127" y="5834807"/>
            <a:ext cx="764442" cy="930692"/>
          </a:xfrm>
          <a:prstGeom prst="rect">
            <a:avLst/>
          </a:prstGeom>
        </p:spPr>
      </p:pic>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5464" y="5822739"/>
            <a:ext cx="716661" cy="968121"/>
          </a:xfrm>
          <a:prstGeom prst="rect">
            <a:avLst/>
          </a:prstGeom>
        </p:spPr>
      </p:pic>
      <p:sp>
        <p:nvSpPr>
          <p:cNvPr id="8" name="正方形/長方形 7"/>
          <p:cNvSpPr/>
          <p:nvPr/>
        </p:nvSpPr>
        <p:spPr>
          <a:xfrm>
            <a:off x="2792125" y="5833549"/>
            <a:ext cx="6317940" cy="523220"/>
          </a:xfrm>
          <a:prstGeom prst="rect">
            <a:avLst/>
          </a:prstGeom>
        </p:spPr>
        <p:txBody>
          <a:bodyPr wrap="square">
            <a:spAutoFit/>
          </a:bodyPr>
          <a:lstStyle/>
          <a:p>
            <a:r>
              <a:rPr lang="ja-JP" altLang="ja-JP" sz="1400" b="1" dirty="0">
                <a:latin typeface="+mn-ea"/>
              </a:rPr>
              <a:t>前田衛孝</a:t>
            </a:r>
            <a:r>
              <a:rPr lang="ja-JP" altLang="en-US" sz="1400" b="1" dirty="0">
                <a:latin typeface="+mn-ea"/>
              </a:rPr>
              <a:t>（</a:t>
            </a:r>
            <a:r>
              <a:rPr lang="en-US" altLang="ja-JP" sz="1400" b="1" dirty="0">
                <a:latin typeface="+mn-ea"/>
              </a:rPr>
              <a:t>JXTG</a:t>
            </a:r>
            <a:r>
              <a:rPr lang="ja-JP" altLang="en-US" sz="1400" b="1" dirty="0">
                <a:latin typeface="+mn-ea"/>
              </a:rPr>
              <a:t>）： </a:t>
            </a:r>
            <a:r>
              <a:rPr lang="ja-JP" altLang="ja-JP" sz="1400" b="1" dirty="0">
                <a:latin typeface="+mn-ea"/>
                <a:cs typeface="Times New Roman" panose="02020603050405020304" pitchFamily="18" charset="0"/>
              </a:rPr>
              <a:t>食糧市場とバイオエタノールの相互作用を考慮した世界穀物需給均衡モデルの開発</a:t>
            </a:r>
            <a:endParaRPr lang="ja-JP" altLang="en-US" sz="1400" b="1" dirty="0">
              <a:latin typeface="+mn-ea"/>
            </a:endParaRPr>
          </a:p>
        </p:txBody>
      </p:sp>
      <p:pic>
        <p:nvPicPr>
          <p:cNvPr id="30" name="図 29"/>
          <p:cNvPicPr>
            <a:picLocks noChangeAspect="1"/>
          </p:cNvPicPr>
          <p:nvPr/>
        </p:nvPicPr>
        <p:blipFill>
          <a:blip r:embed="rId9"/>
          <a:stretch>
            <a:fillRect/>
          </a:stretch>
        </p:blipFill>
        <p:spPr>
          <a:xfrm>
            <a:off x="1287919" y="3760002"/>
            <a:ext cx="686168" cy="885378"/>
          </a:xfrm>
          <a:prstGeom prst="rect">
            <a:avLst/>
          </a:prstGeom>
        </p:spPr>
      </p:pic>
      <p:pic>
        <p:nvPicPr>
          <p:cNvPr id="31" name="図 30"/>
          <p:cNvPicPr>
            <a:picLocks noChangeAspect="1"/>
          </p:cNvPicPr>
          <p:nvPr/>
        </p:nvPicPr>
        <p:blipFill>
          <a:blip r:embed="rId10"/>
          <a:stretch>
            <a:fillRect/>
          </a:stretch>
        </p:blipFill>
        <p:spPr>
          <a:xfrm>
            <a:off x="2121528" y="3712295"/>
            <a:ext cx="754560" cy="929725"/>
          </a:xfrm>
          <a:prstGeom prst="rect">
            <a:avLst/>
          </a:prstGeom>
        </p:spPr>
      </p:pic>
      <p:pic>
        <p:nvPicPr>
          <p:cNvPr id="32" name="図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62523" y="4742665"/>
            <a:ext cx="796592" cy="945488"/>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sp>
        <p:nvSpPr>
          <p:cNvPr id="33" name="正方形/長方形 32"/>
          <p:cNvSpPr/>
          <p:nvPr/>
        </p:nvSpPr>
        <p:spPr>
          <a:xfrm>
            <a:off x="2888543" y="17543"/>
            <a:ext cx="6273337" cy="738664"/>
          </a:xfrm>
          <a:prstGeom prst="rect">
            <a:avLst/>
          </a:prstGeom>
        </p:spPr>
        <p:txBody>
          <a:bodyPr wrap="square">
            <a:spAutoFit/>
          </a:bodyPr>
          <a:lstStyle/>
          <a:p>
            <a:r>
              <a:rPr lang="en-US" altLang="ja-JP" sz="1400" b="1" dirty="0"/>
              <a:t>Muhammad HUDA</a:t>
            </a:r>
            <a:r>
              <a:rPr lang="ja-JP" altLang="en-US" sz="1400" b="1" dirty="0"/>
              <a:t>（エネルギーコース；</a:t>
            </a:r>
            <a:r>
              <a:rPr lang="en-US" altLang="ja-JP" sz="1400" b="1" dirty="0"/>
              <a:t>PLN</a:t>
            </a:r>
            <a:r>
              <a:rPr lang="ja-JP" altLang="en-US" sz="1400" b="1" dirty="0"/>
              <a:t>戻り）</a:t>
            </a:r>
            <a:endParaRPr lang="en-US" altLang="ja-JP" sz="1400" b="1" dirty="0"/>
          </a:p>
          <a:p>
            <a:r>
              <a:rPr lang="ja-JP" altLang="en-US" sz="1400" b="1" dirty="0"/>
              <a:t>　</a:t>
            </a:r>
            <a:r>
              <a:rPr lang="en-US" altLang="ja-JP" sz="1400" b="1" dirty="0"/>
              <a:t>Techno-Economic Analysis of Vehicle-to-Grid (V2G) Integration as Distributed Energy Resources in Indonesia Power System</a:t>
            </a:r>
          </a:p>
        </p:txBody>
      </p:sp>
      <p:sp>
        <p:nvSpPr>
          <p:cNvPr id="34" name="正方形/長方形 33"/>
          <p:cNvSpPr/>
          <p:nvPr/>
        </p:nvSpPr>
        <p:spPr>
          <a:xfrm>
            <a:off x="2792125" y="1449057"/>
            <a:ext cx="6248622" cy="523220"/>
          </a:xfrm>
          <a:prstGeom prst="rect">
            <a:avLst/>
          </a:prstGeom>
        </p:spPr>
        <p:txBody>
          <a:bodyPr wrap="square">
            <a:spAutoFit/>
          </a:bodyPr>
          <a:lstStyle/>
          <a:p>
            <a:r>
              <a:rPr lang="ja-JP" altLang="en-US" sz="1400" b="1" dirty="0">
                <a:solidFill>
                  <a:srgbClr val="FF0000"/>
                </a:solidFill>
              </a:rPr>
              <a:t>陳萌（エネルギーコース；　トヨタ自動車研究開発センター（中国））　</a:t>
            </a:r>
            <a:endParaRPr lang="en-US" altLang="ja-JP" sz="1400" b="1" dirty="0">
              <a:solidFill>
                <a:srgbClr val="FF0000"/>
              </a:solidFill>
            </a:endParaRPr>
          </a:p>
          <a:p>
            <a:r>
              <a:rPr lang="ja-JP" altLang="en-US" sz="1400" b="1" dirty="0">
                <a:solidFill>
                  <a:srgbClr val="FF0000"/>
                </a:solidFill>
              </a:rPr>
              <a:t>水素エネルギーシステムのマクロとミクロレベルでの経済性分析</a:t>
            </a:r>
            <a:endParaRPr lang="en-US" altLang="ja-JP" sz="1400" b="1" dirty="0">
              <a:solidFill>
                <a:srgbClr val="FF0000"/>
              </a:solidFill>
            </a:endParaRPr>
          </a:p>
        </p:txBody>
      </p:sp>
      <p:sp>
        <p:nvSpPr>
          <p:cNvPr id="37" name="正方形/長方形 36"/>
          <p:cNvSpPr/>
          <p:nvPr/>
        </p:nvSpPr>
        <p:spPr>
          <a:xfrm>
            <a:off x="2772417" y="4736036"/>
            <a:ext cx="6001971" cy="523220"/>
          </a:xfrm>
          <a:prstGeom prst="rect">
            <a:avLst/>
          </a:prstGeom>
        </p:spPr>
        <p:txBody>
          <a:bodyPr wrap="square">
            <a:spAutoFit/>
          </a:bodyPr>
          <a:lstStyle/>
          <a:p>
            <a:r>
              <a:rPr lang="ja-JP" altLang="en-US" sz="1400" b="1" dirty="0">
                <a:latin typeface="+mn-ea"/>
              </a:rPr>
              <a:t>鈴木雅斗（東京都）：地域経済循環と環境負荷の関係性に関する定量的分析－我が国の地方自治体を対象に－</a:t>
            </a:r>
          </a:p>
        </p:txBody>
      </p:sp>
      <p:sp>
        <p:nvSpPr>
          <p:cNvPr id="38" name="正方形/長方形 37"/>
          <p:cNvSpPr/>
          <p:nvPr/>
        </p:nvSpPr>
        <p:spPr>
          <a:xfrm>
            <a:off x="2792125" y="5196268"/>
            <a:ext cx="5832891" cy="523220"/>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（博士進学；</a:t>
            </a:r>
            <a:r>
              <a:rPr lang="ja-JP" altLang="en-US" sz="1400" b="1" dirty="0">
                <a:latin typeface="+mn-ea"/>
              </a:rPr>
              <a:t>インドネシア）：水熱処理された空果房と黒液ガス化の石炭混焼分析－石炭火力発電のシステム評価－</a:t>
            </a:r>
          </a:p>
        </p:txBody>
      </p:sp>
      <p:sp>
        <p:nvSpPr>
          <p:cNvPr id="41" name="正方形/長方形 40"/>
          <p:cNvSpPr/>
          <p:nvPr/>
        </p:nvSpPr>
        <p:spPr>
          <a:xfrm>
            <a:off x="1219663" y="4497062"/>
            <a:ext cx="903076" cy="307777"/>
          </a:xfrm>
          <a:prstGeom prst="rect">
            <a:avLst/>
          </a:prstGeom>
          <a:solidFill>
            <a:schemeClr val="bg1"/>
          </a:solidFill>
        </p:spPr>
        <p:txBody>
          <a:bodyPr wrap="square">
            <a:spAutoFit/>
          </a:bodyPr>
          <a:lstStyle/>
          <a:p>
            <a:r>
              <a:rPr lang="ja-JP" altLang="en-US" sz="1400" b="1" dirty="0">
                <a:solidFill>
                  <a:srgbClr val="000099"/>
                </a:solidFill>
              </a:rPr>
              <a:t>応用化学　</a:t>
            </a:r>
            <a:endParaRPr lang="ja-JP" altLang="en-US" sz="1400" dirty="0"/>
          </a:p>
        </p:txBody>
      </p:sp>
      <p:sp>
        <p:nvSpPr>
          <p:cNvPr id="42" name="正方形/長方形 41"/>
          <p:cNvSpPr/>
          <p:nvPr/>
        </p:nvSpPr>
        <p:spPr>
          <a:xfrm>
            <a:off x="2035608" y="4497062"/>
            <a:ext cx="903076" cy="307777"/>
          </a:xfrm>
          <a:prstGeom prst="rect">
            <a:avLst/>
          </a:prstGeom>
          <a:solidFill>
            <a:schemeClr val="bg1"/>
          </a:solidFill>
        </p:spPr>
        <p:txBody>
          <a:bodyPr wrap="square">
            <a:spAutoFit/>
          </a:bodyPr>
          <a:lstStyle/>
          <a:p>
            <a:r>
              <a:rPr lang="ja-JP" altLang="en-US" sz="1400" b="1" dirty="0">
                <a:solidFill>
                  <a:srgbClr val="000099"/>
                </a:solidFill>
              </a:rPr>
              <a:t>理論物理　</a:t>
            </a:r>
            <a:endParaRPr lang="ja-JP" altLang="en-US" sz="1400" dirty="0"/>
          </a:p>
        </p:txBody>
      </p:sp>
      <p:sp>
        <p:nvSpPr>
          <p:cNvPr id="43" name="正方形/長方形 42"/>
          <p:cNvSpPr/>
          <p:nvPr/>
        </p:nvSpPr>
        <p:spPr>
          <a:xfrm>
            <a:off x="1520813" y="2348095"/>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機械</a:t>
            </a:r>
            <a:endParaRPr lang="ja-JP" altLang="en-US" sz="1400" dirty="0"/>
          </a:p>
        </p:txBody>
      </p:sp>
      <p:sp>
        <p:nvSpPr>
          <p:cNvPr id="45" name="正方形/長方形 44"/>
          <p:cNvSpPr/>
          <p:nvPr/>
        </p:nvSpPr>
        <p:spPr>
          <a:xfrm>
            <a:off x="2356225" y="2325186"/>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電気</a:t>
            </a:r>
            <a:endParaRPr lang="ja-JP" altLang="en-US" sz="1400" dirty="0"/>
          </a:p>
        </p:txBody>
      </p:sp>
      <p:sp>
        <p:nvSpPr>
          <p:cNvPr id="47" name="正方形/長方形 46"/>
          <p:cNvSpPr/>
          <p:nvPr/>
        </p:nvSpPr>
        <p:spPr>
          <a:xfrm>
            <a:off x="2020969" y="5601358"/>
            <a:ext cx="903076" cy="307777"/>
          </a:xfrm>
          <a:prstGeom prst="rect">
            <a:avLst/>
          </a:prstGeom>
          <a:solidFill>
            <a:schemeClr val="bg1"/>
          </a:solidFill>
        </p:spPr>
        <p:txBody>
          <a:bodyPr wrap="square">
            <a:spAutoFit/>
          </a:bodyPr>
          <a:lstStyle/>
          <a:p>
            <a:r>
              <a:rPr lang="ja-JP" altLang="en-US" sz="1400" b="1" dirty="0">
                <a:solidFill>
                  <a:srgbClr val="000099"/>
                </a:solidFill>
              </a:rPr>
              <a:t>応用物理　</a:t>
            </a:r>
            <a:endParaRPr lang="ja-JP" altLang="en-US" sz="1400" dirty="0"/>
          </a:p>
        </p:txBody>
      </p:sp>
      <p:sp>
        <p:nvSpPr>
          <p:cNvPr id="48" name="正方形/長方形 47"/>
          <p:cNvSpPr/>
          <p:nvPr/>
        </p:nvSpPr>
        <p:spPr>
          <a:xfrm>
            <a:off x="1148263" y="5601358"/>
            <a:ext cx="940573" cy="307777"/>
          </a:xfrm>
          <a:prstGeom prst="rect">
            <a:avLst/>
          </a:prstGeom>
          <a:solidFill>
            <a:schemeClr val="bg1"/>
          </a:solidFill>
        </p:spPr>
        <p:txBody>
          <a:bodyPr wrap="square">
            <a:spAutoFit/>
          </a:bodyPr>
          <a:lstStyle/>
          <a:p>
            <a:r>
              <a:rPr lang="ja-JP" altLang="en-US" sz="1400" b="1" dirty="0">
                <a:solidFill>
                  <a:srgbClr val="000099"/>
                </a:solidFill>
              </a:rPr>
              <a:t>環境経済　</a:t>
            </a:r>
            <a:endParaRPr lang="ja-JP" altLang="en-US" sz="1400" dirty="0"/>
          </a:p>
        </p:txBody>
      </p:sp>
      <p:sp>
        <p:nvSpPr>
          <p:cNvPr id="49" name="正方形/長方形 48"/>
          <p:cNvSpPr/>
          <p:nvPr/>
        </p:nvSpPr>
        <p:spPr>
          <a:xfrm>
            <a:off x="1130363" y="6609491"/>
            <a:ext cx="903076" cy="307777"/>
          </a:xfrm>
          <a:prstGeom prst="rect">
            <a:avLst/>
          </a:prstGeom>
          <a:solidFill>
            <a:schemeClr val="bg1"/>
          </a:solidFill>
        </p:spPr>
        <p:txBody>
          <a:bodyPr wrap="square">
            <a:spAutoFit/>
          </a:bodyPr>
          <a:lstStyle/>
          <a:p>
            <a:r>
              <a:rPr lang="ja-JP" altLang="en-US" sz="1400" b="1" dirty="0">
                <a:solidFill>
                  <a:srgbClr val="000099"/>
                </a:solidFill>
              </a:rPr>
              <a:t>応用統計　</a:t>
            </a:r>
            <a:endParaRPr lang="ja-JP" altLang="en-US" sz="1400" dirty="0"/>
          </a:p>
        </p:txBody>
      </p:sp>
      <p:sp>
        <p:nvSpPr>
          <p:cNvPr id="50" name="正方形/長方形 49"/>
          <p:cNvSpPr/>
          <p:nvPr/>
        </p:nvSpPr>
        <p:spPr>
          <a:xfrm>
            <a:off x="1982068" y="6614529"/>
            <a:ext cx="903076" cy="307777"/>
          </a:xfrm>
          <a:prstGeom prst="rect">
            <a:avLst/>
          </a:prstGeom>
          <a:solidFill>
            <a:schemeClr val="bg1"/>
          </a:solidFill>
        </p:spPr>
        <p:txBody>
          <a:bodyPr wrap="square">
            <a:spAutoFit/>
          </a:bodyPr>
          <a:lstStyle/>
          <a:p>
            <a:r>
              <a:rPr lang="ja-JP" altLang="en-US" sz="1400" b="1" dirty="0">
                <a:solidFill>
                  <a:srgbClr val="000099"/>
                </a:solidFill>
              </a:rPr>
              <a:t>経営工学</a:t>
            </a:r>
            <a:endParaRPr lang="ja-JP" altLang="en-US" sz="1400" dirty="0"/>
          </a:p>
        </p:txBody>
      </p:sp>
      <p:sp>
        <p:nvSpPr>
          <p:cNvPr id="51" name="正方形/長方形 50"/>
          <p:cNvSpPr/>
          <p:nvPr/>
        </p:nvSpPr>
        <p:spPr>
          <a:xfrm>
            <a:off x="-30269" y="1727626"/>
            <a:ext cx="1407758" cy="369332"/>
          </a:xfrm>
          <a:prstGeom prst="rect">
            <a:avLst/>
          </a:prstGeom>
        </p:spPr>
        <p:txBody>
          <a:bodyPr wrap="none">
            <a:spAutoFit/>
          </a:bodyPr>
          <a:lstStyle/>
          <a:p>
            <a:r>
              <a:rPr lang="en-US" altLang="ja-JP" b="1" dirty="0"/>
              <a:t>‘19</a:t>
            </a:r>
            <a:r>
              <a:rPr lang="ja-JP" altLang="en-US" b="1" dirty="0"/>
              <a:t>年春卒業</a:t>
            </a:r>
            <a:endParaRPr lang="ja-JP" altLang="en-US" dirty="0"/>
          </a:p>
        </p:txBody>
      </p:sp>
      <p:sp>
        <p:nvSpPr>
          <p:cNvPr id="56" name="正方形/長方形 55"/>
          <p:cNvSpPr/>
          <p:nvPr/>
        </p:nvSpPr>
        <p:spPr>
          <a:xfrm>
            <a:off x="-21352" y="2911034"/>
            <a:ext cx="1407758" cy="369332"/>
          </a:xfrm>
          <a:prstGeom prst="rect">
            <a:avLst/>
          </a:prstGeom>
        </p:spPr>
        <p:txBody>
          <a:bodyPr wrap="none">
            <a:spAutoFit/>
          </a:bodyPr>
          <a:lstStyle/>
          <a:p>
            <a:r>
              <a:rPr lang="en-US" altLang="ja-JP" b="1" dirty="0"/>
              <a:t>‘18</a:t>
            </a:r>
            <a:r>
              <a:rPr lang="ja-JP" altLang="en-US" b="1" dirty="0"/>
              <a:t>年秋卒業</a:t>
            </a:r>
            <a:endParaRPr lang="ja-JP" altLang="en-US" dirty="0"/>
          </a:p>
        </p:txBody>
      </p:sp>
      <p:sp>
        <p:nvSpPr>
          <p:cNvPr id="63" name="正方形/長方形 62"/>
          <p:cNvSpPr/>
          <p:nvPr/>
        </p:nvSpPr>
        <p:spPr>
          <a:xfrm>
            <a:off x="1230298" y="3445452"/>
            <a:ext cx="903076" cy="307777"/>
          </a:xfrm>
          <a:prstGeom prst="rect">
            <a:avLst/>
          </a:prstGeom>
          <a:solidFill>
            <a:schemeClr val="bg1"/>
          </a:solidFill>
        </p:spPr>
        <p:txBody>
          <a:bodyPr wrap="square">
            <a:spAutoFit/>
          </a:bodyPr>
          <a:lstStyle/>
          <a:p>
            <a:r>
              <a:rPr lang="ja-JP" altLang="en-US" sz="1400" b="1" dirty="0">
                <a:solidFill>
                  <a:srgbClr val="000099"/>
                </a:solidFill>
              </a:rPr>
              <a:t>応用統計　</a:t>
            </a:r>
            <a:endParaRPr lang="ja-JP" altLang="en-US" sz="1400" dirty="0"/>
          </a:p>
        </p:txBody>
      </p:sp>
      <p:sp>
        <p:nvSpPr>
          <p:cNvPr id="64" name="正方形/長方形 63"/>
          <p:cNvSpPr/>
          <p:nvPr/>
        </p:nvSpPr>
        <p:spPr>
          <a:xfrm>
            <a:off x="2099394" y="3459523"/>
            <a:ext cx="903076" cy="307777"/>
          </a:xfrm>
          <a:prstGeom prst="rect">
            <a:avLst/>
          </a:prstGeom>
          <a:solidFill>
            <a:schemeClr val="bg1"/>
          </a:solidFill>
        </p:spPr>
        <p:txBody>
          <a:bodyPr wrap="square">
            <a:spAutoFit/>
          </a:bodyPr>
          <a:lstStyle/>
          <a:p>
            <a:r>
              <a:rPr lang="ja-JP" altLang="en-US" sz="1400" b="1" dirty="0">
                <a:solidFill>
                  <a:srgbClr val="000099"/>
                </a:solidFill>
              </a:rPr>
              <a:t>地理情報　</a:t>
            </a:r>
            <a:endParaRPr lang="ja-JP" altLang="en-US" sz="1400" dirty="0"/>
          </a:p>
        </p:txBody>
      </p:sp>
      <p:sp>
        <p:nvSpPr>
          <p:cNvPr id="65" name="正方形/長方形 64"/>
          <p:cNvSpPr/>
          <p:nvPr/>
        </p:nvSpPr>
        <p:spPr>
          <a:xfrm>
            <a:off x="2823143" y="2634065"/>
            <a:ext cx="6303884" cy="307777"/>
          </a:xfrm>
          <a:prstGeom prst="rect">
            <a:avLst/>
          </a:prstGeom>
        </p:spPr>
        <p:txBody>
          <a:bodyPr wrap="square">
            <a:spAutoFit/>
          </a:bodyPr>
          <a:lstStyle/>
          <a:p>
            <a:r>
              <a:rPr lang="en-US" altLang="ja-JP" sz="1400" b="1" dirty="0" err="1"/>
              <a:t>Nadimi</a:t>
            </a:r>
            <a:r>
              <a:rPr lang="en-US" altLang="ja-JP" sz="1400" b="1" dirty="0"/>
              <a:t> Reza</a:t>
            </a:r>
            <a:r>
              <a:rPr lang="ja-JP" altLang="en-US" sz="1400" b="1" dirty="0"/>
              <a:t>（地球環境共創コース；　</a:t>
            </a:r>
            <a:r>
              <a:rPr lang="en-US" altLang="ja-JP" sz="1400" b="1" dirty="0" err="1"/>
              <a:t>Challenergy</a:t>
            </a:r>
            <a:r>
              <a:rPr lang="ja-JP" altLang="en-US" sz="1400" b="1" dirty="0"/>
              <a:t>）　エネルギーと生活質の関係</a:t>
            </a:r>
          </a:p>
        </p:txBody>
      </p:sp>
      <p:sp>
        <p:nvSpPr>
          <p:cNvPr id="39" name="正方形/長方形 38"/>
          <p:cNvSpPr/>
          <p:nvPr/>
        </p:nvSpPr>
        <p:spPr>
          <a:xfrm>
            <a:off x="2840116" y="2957207"/>
            <a:ext cx="6303884" cy="523220"/>
          </a:xfrm>
          <a:prstGeom prst="rect">
            <a:avLst/>
          </a:prstGeom>
        </p:spPr>
        <p:txBody>
          <a:bodyPr wrap="square">
            <a:spAutoFit/>
          </a:bodyPr>
          <a:lstStyle/>
          <a:p>
            <a:r>
              <a:rPr lang="en-US" altLang="ja-JP" sz="1400" b="1" dirty="0" err="1"/>
              <a:t>Anggoro</a:t>
            </a:r>
            <a:r>
              <a:rPr lang="en-US" altLang="ja-JP" sz="1400" b="1" dirty="0"/>
              <a:t> </a:t>
            </a:r>
            <a:r>
              <a:rPr lang="en-US" altLang="ja-JP" sz="1400" b="1" dirty="0" err="1"/>
              <a:t>Fitrianto</a:t>
            </a:r>
            <a:r>
              <a:rPr lang="ja-JP" altLang="en-US" sz="1400" b="1" dirty="0"/>
              <a:t>（地球環境共創コース；　インドネシア国政府）　空果房の発生量に関するリモートセンシング技術を用いた推計</a:t>
            </a:r>
          </a:p>
        </p:txBody>
      </p:sp>
      <p:sp>
        <p:nvSpPr>
          <p:cNvPr id="46" name="正方形/長方形 45"/>
          <p:cNvSpPr/>
          <p:nvPr/>
        </p:nvSpPr>
        <p:spPr>
          <a:xfrm>
            <a:off x="-61655" y="347213"/>
            <a:ext cx="1407758" cy="369332"/>
          </a:xfrm>
          <a:prstGeom prst="rect">
            <a:avLst/>
          </a:prstGeom>
        </p:spPr>
        <p:txBody>
          <a:bodyPr wrap="none">
            <a:spAutoFit/>
          </a:bodyPr>
          <a:lstStyle/>
          <a:p>
            <a:r>
              <a:rPr lang="en-US" altLang="ja-JP" b="1" dirty="0"/>
              <a:t>‘19</a:t>
            </a:r>
            <a:r>
              <a:rPr lang="ja-JP" altLang="en-US" b="1" dirty="0"/>
              <a:t>年秋卒業</a:t>
            </a:r>
            <a:endParaRPr lang="ja-JP" altLang="en-US" dirty="0"/>
          </a:p>
        </p:txBody>
      </p:sp>
      <p:pic>
        <p:nvPicPr>
          <p:cNvPr id="54" name="図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63145" y="107675"/>
            <a:ext cx="759143" cy="939982"/>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pic>
        <p:nvPicPr>
          <p:cNvPr id="55" name="図 54"/>
          <p:cNvPicPr>
            <a:picLocks noChangeAspect="1"/>
          </p:cNvPicPr>
          <p:nvPr/>
        </p:nvPicPr>
        <p:blipFill>
          <a:blip r:embed="rId13"/>
          <a:stretch>
            <a:fillRect/>
          </a:stretch>
        </p:blipFill>
        <p:spPr>
          <a:xfrm>
            <a:off x="2131583" y="99530"/>
            <a:ext cx="753561" cy="938207"/>
          </a:xfrm>
          <a:prstGeom prst="rect">
            <a:avLst/>
          </a:prstGeom>
        </p:spPr>
      </p:pic>
      <p:sp>
        <p:nvSpPr>
          <p:cNvPr id="40" name="正方形/長方形 39"/>
          <p:cNvSpPr/>
          <p:nvPr/>
        </p:nvSpPr>
        <p:spPr>
          <a:xfrm>
            <a:off x="1479488" y="1010975"/>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電気</a:t>
            </a:r>
            <a:endParaRPr lang="ja-JP" altLang="en-US" sz="1400" dirty="0"/>
          </a:p>
        </p:txBody>
      </p:sp>
      <p:sp>
        <p:nvSpPr>
          <p:cNvPr id="44" name="正方形/長方形 43"/>
          <p:cNvSpPr/>
          <p:nvPr/>
        </p:nvSpPr>
        <p:spPr>
          <a:xfrm>
            <a:off x="2314900" y="988066"/>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機械</a:t>
            </a:r>
            <a:endParaRPr lang="ja-JP" altLang="en-US" sz="1400" dirty="0"/>
          </a:p>
        </p:txBody>
      </p:sp>
      <p:sp>
        <p:nvSpPr>
          <p:cNvPr id="59" name="正方形/長方形 58"/>
          <p:cNvSpPr/>
          <p:nvPr/>
        </p:nvSpPr>
        <p:spPr>
          <a:xfrm>
            <a:off x="2859115" y="697927"/>
            <a:ext cx="6273337" cy="738664"/>
          </a:xfrm>
          <a:prstGeom prst="rect">
            <a:avLst/>
          </a:prstGeom>
        </p:spPr>
        <p:txBody>
          <a:bodyPr wrap="square">
            <a:spAutoFit/>
          </a:bodyPr>
          <a:lstStyle/>
          <a:p>
            <a:r>
              <a:rPr lang="ja-JP" altLang="en-US" sz="1400" b="1" dirty="0"/>
              <a:t>島田佑太朗（地球環境共創コース；博士課程進学）</a:t>
            </a:r>
            <a:endParaRPr lang="en-US" altLang="ja-JP" sz="1400" b="1" dirty="0"/>
          </a:p>
          <a:p>
            <a:r>
              <a:rPr lang="ja-JP" altLang="en-US" sz="1400" b="1" dirty="0"/>
              <a:t>　タイ・バンコクにおける地中熱ヒートポンプシステムの運転特性に基づく最適運用条件に関する研究</a:t>
            </a:r>
            <a:endParaRPr lang="en-US" altLang="ja-JP" sz="1400" b="1" dirty="0"/>
          </a:p>
        </p:txBody>
      </p:sp>
      <p:sp>
        <p:nvSpPr>
          <p:cNvPr id="60" name="正方形/長方形 59"/>
          <p:cNvSpPr/>
          <p:nvPr/>
        </p:nvSpPr>
        <p:spPr>
          <a:xfrm>
            <a:off x="2794548" y="1922769"/>
            <a:ext cx="6273337" cy="523220"/>
          </a:xfrm>
          <a:prstGeom prst="rect">
            <a:avLst/>
          </a:prstGeom>
        </p:spPr>
        <p:txBody>
          <a:bodyPr wrap="square">
            <a:spAutoFit/>
          </a:bodyPr>
          <a:lstStyle/>
          <a:p>
            <a:r>
              <a:rPr lang="ja-JP" altLang="en-US" sz="1400" b="1" dirty="0"/>
              <a:t>武田健吾（エネルギーコース；三菱重工環境・化学エンジニアリング）</a:t>
            </a:r>
            <a:endParaRPr lang="en-US" altLang="ja-JP" sz="1400" b="1" dirty="0"/>
          </a:p>
          <a:p>
            <a:r>
              <a:rPr lang="ja-JP" altLang="en-US" sz="1400" b="1" dirty="0"/>
              <a:t>日本の天然ガス輸入におけるエネルギー安全保障上のリスク分析</a:t>
            </a:r>
            <a:endParaRPr lang="en-US" altLang="ja-JP" sz="1400" b="1" dirty="0"/>
          </a:p>
        </p:txBody>
      </p:sp>
    </p:spTree>
    <p:extLst>
      <p:ext uri="{BB962C8B-B14F-4D97-AF65-F5344CB8AC3E}">
        <p14:creationId xmlns:p14="http://schemas.microsoft.com/office/powerpoint/2010/main" val="106234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67247" y="1062766"/>
            <a:ext cx="643513" cy="762315"/>
          </a:xfrm>
          <a:prstGeom prst="rect">
            <a:avLst/>
          </a:prstGeom>
        </p:spPr>
      </p:pic>
      <p:pic>
        <p:nvPicPr>
          <p:cNvPr id="3" name="図 2"/>
          <p:cNvPicPr>
            <a:picLocks noChangeAspect="1"/>
          </p:cNvPicPr>
          <p:nvPr/>
        </p:nvPicPr>
        <p:blipFill>
          <a:blip r:embed="rId3"/>
          <a:stretch>
            <a:fillRect/>
          </a:stretch>
        </p:blipFill>
        <p:spPr>
          <a:xfrm>
            <a:off x="767247" y="2796777"/>
            <a:ext cx="583836" cy="768738"/>
          </a:xfrm>
          <a:prstGeom prst="rect">
            <a:avLst/>
          </a:prstGeom>
        </p:spPr>
      </p:pic>
      <p:pic>
        <p:nvPicPr>
          <p:cNvPr id="4" name="図 3"/>
          <p:cNvPicPr>
            <a:picLocks noChangeAspect="1"/>
          </p:cNvPicPr>
          <p:nvPr/>
        </p:nvPicPr>
        <p:blipFill>
          <a:blip r:embed="rId4"/>
          <a:stretch>
            <a:fillRect/>
          </a:stretch>
        </p:blipFill>
        <p:spPr>
          <a:xfrm>
            <a:off x="767247" y="1948870"/>
            <a:ext cx="581493" cy="847908"/>
          </a:xfrm>
          <a:prstGeom prst="rect">
            <a:avLst/>
          </a:prstGeom>
        </p:spPr>
      </p:pic>
      <p:pic>
        <p:nvPicPr>
          <p:cNvPr id="5" name="図 4"/>
          <p:cNvPicPr>
            <a:picLocks noChangeAspect="1"/>
          </p:cNvPicPr>
          <p:nvPr/>
        </p:nvPicPr>
        <p:blipFill>
          <a:blip r:embed="rId5"/>
          <a:stretch>
            <a:fillRect/>
          </a:stretch>
        </p:blipFill>
        <p:spPr>
          <a:xfrm>
            <a:off x="752364" y="3689304"/>
            <a:ext cx="617445" cy="828698"/>
          </a:xfrm>
          <a:prstGeom prst="rect">
            <a:avLst/>
          </a:prstGeom>
          <a:ln w="63500">
            <a:noFill/>
          </a:ln>
        </p:spPr>
      </p:pic>
      <p:pic>
        <p:nvPicPr>
          <p:cNvPr id="6" name="図 5"/>
          <p:cNvPicPr>
            <a:picLocks noChangeAspect="1"/>
          </p:cNvPicPr>
          <p:nvPr/>
        </p:nvPicPr>
        <p:blipFill>
          <a:blip r:embed="rId6"/>
          <a:stretch>
            <a:fillRect/>
          </a:stretch>
        </p:blipFill>
        <p:spPr>
          <a:xfrm>
            <a:off x="729644" y="4641791"/>
            <a:ext cx="619096" cy="810314"/>
          </a:xfrm>
          <a:prstGeom prst="rect">
            <a:avLst/>
          </a:prstGeom>
          <a:ln>
            <a:noFill/>
          </a:ln>
        </p:spPr>
      </p:pic>
      <p:pic>
        <p:nvPicPr>
          <p:cNvPr id="8" name="図 7"/>
          <p:cNvPicPr>
            <a:picLocks noChangeAspect="1"/>
          </p:cNvPicPr>
          <p:nvPr/>
        </p:nvPicPr>
        <p:blipFill>
          <a:blip r:embed="rId7"/>
          <a:stretch>
            <a:fillRect/>
          </a:stretch>
        </p:blipFill>
        <p:spPr>
          <a:xfrm>
            <a:off x="729644" y="5575894"/>
            <a:ext cx="610413" cy="791483"/>
          </a:xfrm>
          <a:prstGeom prst="rect">
            <a:avLst/>
          </a:prstGeom>
        </p:spPr>
      </p:pic>
      <p:sp>
        <p:nvSpPr>
          <p:cNvPr id="9" name="正方形/長方形 8"/>
          <p:cNvSpPr/>
          <p:nvPr/>
        </p:nvSpPr>
        <p:spPr>
          <a:xfrm>
            <a:off x="0" y="143805"/>
            <a:ext cx="1116011" cy="369332"/>
          </a:xfrm>
          <a:prstGeom prst="rect">
            <a:avLst/>
          </a:prstGeom>
        </p:spPr>
        <p:txBody>
          <a:bodyPr wrap="none">
            <a:spAutoFit/>
          </a:bodyPr>
          <a:lstStyle/>
          <a:p>
            <a:r>
              <a:rPr lang="en-US" altLang="ja-JP" b="1" dirty="0" smtClean="0"/>
              <a:t>’20</a:t>
            </a:r>
            <a:r>
              <a:rPr lang="ja-JP" altLang="en-US" b="1" dirty="0" smtClean="0"/>
              <a:t> </a:t>
            </a:r>
            <a:r>
              <a:rPr lang="en-US" altLang="ja-JP" b="1" dirty="0" smtClean="0"/>
              <a:t>spring</a:t>
            </a:r>
            <a:endParaRPr lang="ja-JP" altLang="en-US" dirty="0"/>
          </a:p>
        </p:txBody>
      </p:sp>
      <p:sp>
        <p:nvSpPr>
          <p:cNvPr id="12" name="正方形/長方形 11"/>
          <p:cNvSpPr/>
          <p:nvPr/>
        </p:nvSpPr>
        <p:spPr>
          <a:xfrm>
            <a:off x="1530674" y="1062766"/>
            <a:ext cx="7226959" cy="523220"/>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a:t>
            </a:r>
            <a:r>
              <a:rPr lang="en-US" altLang="ja-JP" sz="1400" b="1" dirty="0" smtClean="0">
                <a:latin typeface="+mn-ea"/>
              </a:rPr>
              <a:t>back to BPPT; Indonesia</a:t>
            </a:r>
            <a:r>
              <a:rPr lang="ja-JP" altLang="en-US" sz="1400" b="1" dirty="0" smtClean="0">
                <a:latin typeface="+mn-ea"/>
              </a:rPr>
              <a:t>）</a:t>
            </a:r>
            <a:r>
              <a:rPr lang="ja-JP" altLang="en-US" sz="1400" b="1" dirty="0">
                <a:latin typeface="+mn-ea"/>
              </a:rPr>
              <a:t>：</a:t>
            </a:r>
            <a:r>
              <a:rPr lang="en-US" altLang="ja-JP" sz="1400" b="1" dirty="0">
                <a:solidFill>
                  <a:srgbClr val="0070C0"/>
                </a:solidFill>
                <a:latin typeface="+mn-ea"/>
              </a:rPr>
              <a:t>”</a:t>
            </a:r>
            <a:r>
              <a:rPr lang="en-GB" altLang="ja-JP" sz="1400" b="1" dirty="0">
                <a:solidFill>
                  <a:srgbClr val="0070C0"/>
                </a:solidFill>
              </a:rPr>
              <a:t> </a:t>
            </a:r>
            <a:r>
              <a:rPr lang="en-US" altLang="ja-JP" sz="1400" b="1" dirty="0">
                <a:solidFill>
                  <a:srgbClr val="0070C0"/>
                </a:solidFill>
              </a:rPr>
              <a:t>Energy-efficient conversion from industrial waste biomass by combining </a:t>
            </a:r>
            <a:r>
              <a:rPr lang="en-US" altLang="ja-JP" sz="1400" b="1" dirty="0" err="1">
                <a:solidFill>
                  <a:srgbClr val="0070C0"/>
                </a:solidFill>
              </a:rPr>
              <a:t>exergy</a:t>
            </a:r>
            <a:r>
              <a:rPr lang="en-US" altLang="ja-JP" sz="1400" b="1" dirty="0">
                <a:solidFill>
                  <a:srgbClr val="0070C0"/>
                </a:solidFill>
              </a:rPr>
              <a:t> recovery and process integration</a:t>
            </a:r>
            <a:r>
              <a:rPr lang="en-GB" altLang="ja-JP" sz="1400" b="1" dirty="0" smtClean="0">
                <a:solidFill>
                  <a:srgbClr val="0070C0"/>
                </a:solidFill>
              </a:rPr>
              <a:t>”</a:t>
            </a:r>
            <a:endParaRPr lang="ja-JP" altLang="en-US" sz="1400" b="1" dirty="0">
              <a:solidFill>
                <a:srgbClr val="0070C0"/>
              </a:solidFill>
            </a:endParaRPr>
          </a:p>
        </p:txBody>
      </p:sp>
      <p:sp>
        <p:nvSpPr>
          <p:cNvPr id="14" name="正方形/長方形 13"/>
          <p:cNvSpPr/>
          <p:nvPr/>
        </p:nvSpPr>
        <p:spPr>
          <a:xfrm>
            <a:off x="1530673" y="2796777"/>
            <a:ext cx="7226959" cy="738664"/>
          </a:xfrm>
          <a:prstGeom prst="rect">
            <a:avLst/>
          </a:prstGeom>
        </p:spPr>
        <p:txBody>
          <a:bodyPr wrap="square">
            <a:spAutoFit/>
          </a:bodyPr>
          <a:lstStyle/>
          <a:p>
            <a:r>
              <a:rPr lang="en-US" altLang="ja-JP" sz="1400" b="1" dirty="0" err="1">
                <a:latin typeface="+mn-ea"/>
              </a:rPr>
              <a:t>Norfadhilah</a:t>
            </a:r>
            <a:r>
              <a:rPr lang="en-US" altLang="ja-JP" sz="1400" b="1" dirty="0">
                <a:latin typeface="+mn-ea"/>
              </a:rPr>
              <a:t> </a:t>
            </a:r>
            <a:r>
              <a:rPr lang="en-US" altLang="ja-JP" sz="1400" b="1" dirty="0" err="1">
                <a:latin typeface="+mn-ea"/>
              </a:rPr>
              <a:t>Binti</a:t>
            </a:r>
            <a:r>
              <a:rPr lang="en-US" altLang="ja-JP" sz="1400" b="1" dirty="0">
                <a:latin typeface="+mn-ea"/>
              </a:rPr>
              <a:t> </a:t>
            </a:r>
            <a:r>
              <a:rPr lang="en-US" altLang="ja-JP" sz="1400" b="1" dirty="0" err="1">
                <a:latin typeface="+mn-ea"/>
              </a:rPr>
              <a:t>Hamzah</a:t>
            </a:r>
            <a:r>
              <a:rPr lang="ja-JP" altLang="en-US" sz="1400" b="1" dirty="0" smtClean="0">
                <a:latin typeface="+mn-ea"/>
              </a:rPr>
              <a:t>（</a:t>
            </a:r>
            <a:r>
              <a:rPr lang="en-US" altLang="ja-JP" sz="1400" b="1" dirty="0" smtClean="0">
                <a:latin typeface="+mn-ea"/>
              </a:rPr>
              <a:t>back to xxx; Malaysia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Techno-Economic Assessment of Hydrothermal Treatment from Municipal Solid Waste and Oil Palm Biomass as Coal Substitute in Malaysia</a:t>
            </a:r>
            <a:r>
              <a:rPr lang="en-GB" altLang="ja-JP" sz="1400" b="1" dirty="0" smtClean="0">
                <a:solidFill>
                  <a:srgbClr val="0070C0"/>
                </a:solidFill>
              </a:rPr>
              <a:t>”</a:t>
            </a:r>
            <a:endParaRPr lang="ja-JP" altLang="en-US" sz="1400" b="1" dirty="0">
              <a:solidFill>
                <a:srgbClr val="0070C0"/>
              </a:solidFill>
            </a:endParaRPr>
          </a:p>
        </p:txBody>
      </p:sp>
      <p:sp>
        <p:nvSpPr>
          <p:cNvPr id="15" name="正方形/長方形 14"/>
          <p:cNvSpPr/>
          <p:nvPr/>
        </p:nvSpPr>
        <p:spPr>
          <a:xfrm>
            <a:off x="1562755" y="1950555"/>
            <a:ext cx="7226959" cy="738664"/>
          </a:xfrm>
          <a:prstGeom prst="rect">
            <a:avLst/>
          </a:prstGeom>
        </p:spPr>
        <p:txBody>
          <a:bodyPr wrap="square">
            <a:spAutoFit/>
          </a:bodyPr>
          <a:lstStyle/>
          <a:p>
            <a:r>
              <a:rPr lang="en-US" altLang="ja-JP" sz="1400" b="1" dirty="0" err="1">
                <a:latin typeface="+mn-ea"/>
              </a:rPr>
              <a:t>Alrashoud</a:t>
            </a:r>
            <a:r>
              <a:rPr lang="en-US" altLang="ja-JP" sz="1400" b="1" dirty="0">
                <a:latin typeface="+mn-ea"/>
              </a:rPr>
              <a:t> Khalid</a:t>
            </a:r>
            <a:r>
              <a:rPr lang="ja-JP" altLang="en-US" sz="1400" b="1" dirty="0" smtClean="0">
                <a:latin typeface="+mn-ea"/>
              </a:rPr>
              <a:t>（</a:t>
            </a:r>
            <a:r>
              <a:rPr lang="en-US" altLang="ja-JP" sz="1400" b="1" dirty="0" smtClean="0">
                <a:latin typeface="+mn-ea"/>
              </a:rPr>
              <a:t>Embassy of the Kingdom of Saudi Arabia in Japan; Saudi Arabia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Managing Technology Transition: An Analysis of Residential Solar Photovoltaic Systems Development in Saudi Arabia</a:t>
            </a:r>
            <a:r>
              <a:rPr lang="en-GB" altLang="ja-JP" sz="1400" b="1" dirty="0" smtClean="0">
                <a:solidFill>
                  <a:srgbClr val="0070C0"/>
                </a:solidFill>
              </a:rPr>
              <a:t>”</a:t>
            </a:r>
            <a:endParaRPr lang="ja-JP" altLang="en-US" sz="1400" b="1" dirty="0">
              <a:solidFill>
                <a:srgbClr val="0070C0"/>
              </a:solidFill>
            </a:endParaRPr>
          </a:p>
        </p:txBody>
      </p:sp>
      <p:sp>
        <p:nvSpPr>
          <p:cNvPr id="16" name="正方形/長方形 15"/>
          <p:cNvSpPr/>
          <p:nvPr/>
        </p:nvSpPr>
        <p:spPr>
          <a:xfrm>
            <a:off x="1530672" y="3661485"/>
            <a:ext cx="7226959" cy="738664"/>
          </a:xfrm>
          <a:prstGeom prst="rect">
            <a:avLst/>
          </a:prstGeom>
        </p:spPr>
        <p:txBody>
          <a:bodyPr wrap="square">
            <a:spAutoFit/>
          </a:bodyPr>
          <a:lstStyle/>
          <a:p>
            <a:r>
              <a:rPr lang="en-US" altLang="ja-JP" sz="1400" b="1" dirty="0" err="1" smtClean="0">
                <a:latin typeface="+mn-ea"/>
              </a:rPr>
              <a:t>Michino</a:t>
            </a:r>
            <a:r>
              <a:rPr lang="en-US" altLang="ja-JP" sz="1400" b="1" dirty="0" smtClean="0">
                <a:latin typeface="+mn-ea"/>
              </a:rPr>
              <a:t> </a:t>
            </a:r>
            <a:r>
              <a:rPr lang="en-US" altLang="ja-JP" sz="1400" b="1" dirty="0" err="1" smtClean="0">
                <a:latin typeface="+mn-ea"/>
              </a:rPr>
              <a:t>Hashizume</a:t>
            </a:r>
            <a:r>
              <a:rPr lang="ja-JP" altLang="en-US" sz="1400" b="1" dirty="0" smtClean="0">
                <a:latin typeface="+mn-ea"/>
              </a:rPr>
              <a:t>（</a:t>
            </a:r>
            <a:r>
              <a:rPr lang="en-US" altLang="ja-JP" sz="1400" b="1" dirty="0" smtClean="0">
                <a:latin typeface="+mn-ea"/>
              </a:rPr>
              <a:t>Sumitomo Heavy Industry</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Environmental Impact Assessment on Wastes from Forest-related industries to Electricity in Southeast Asia</a:t>
            </a:r>
            <a:r>
              <a:rPr lang="en-GB" altLang="ja-JP" sz="1400" b="1" dirty="0" smtClean="0">
                <a:solidFill>
                  <a:srgbClr val="0070C0"/>
                </a:solidFill>
              </a:rPr>
              <a:t>” </a:t>
            </a:r>
            <a:r>
              <a:rPr lang="en-US" altLang="ja-JP" sz="1400" b="1" dirty="0">
                <a:solidFill>
                  <a:srgbClr val="0070C0"/>
                </a:solidFill>
              </a:rPr>
              <a:t>(</a:t>
            </a:r>
            <a:r>
              <a:rPr lang="ja-JP" altLang="en-US" sz="1400" b="1" dirty="0">
                <a:solidFill>
                  <a:srgbClr val="0070C0"/>
                </a:solidFill>
              </a:rPr>
              <a:t>東南アジアにおける森林関連産業廃棄物の発電利用に関する環境影響評価</a:t>
            </a:r>
            <a:r>
              <a:rPr lang="en-US" altLang="ja-JP" sz="1400" b="1" dirty="0">
                <a:solidFill>
                  <a:srgbClr val="0070C0"/>
                </a:solidFill>
              </a:rPr>
              <a:t>)</a:t>
            </a:r>
            <a:endParaRPr lang="ja-JP" altLang="en-US" sz="1400" b="1" dirty="0">
              <a:solidFill>
                <a:srgbClr val="0070C0"/>
              </a:solidFill>
            </a:endParaRPr>
          </a:p>
        </p:txBody>
      </p:sp>
      <p:sp>
        <p:nvSpPr>
          <p:cNvPr id="17" name="正方形/長方形 16"/>
          <p:cNvSpPr/>
          <p:nvPr/>
        </p:nvSpPr>
        <p:spPr>
          <a:xfrm>
            <a:off x="1530671" y="5710025"/>
            <a:ext cx="7226959" cy="523220"/>
          </a:xfrm>
          <a:prstGeom prst="rect">
            <a:avLst/>
          </a:prstGeom>
        </p:spPr>
        <p:txBody>
          <a:bodyPr wrap="square">
            <a:spAutoFit/>
          </a:bodyPr>
          <a:lstStyle/>
          <a:p>
            <a:r>
              <a:rPr lang="en-US" altLang="ja-JP" sz="1400" b="1" dirty="0" err="1" smtClean="0">
                <a:latin typeface="+mn-ea"/>
              </a:rPr>
              <a:t>Daigou</a:t>
            </a:r>
            <a:r>
              <a:rPr lang="en-US" altLang="ja-JP" sz="1400" b="1" dirty="0" smtClean="0">
                <a:latin typeface="+mn-ea"/>
              </a:rPr>
              <a:t> </a:t>
            </a:r>
            <a:r>
              <a:rPr lang="en-US" altLang="ja-JP" sz="1400" b="1" dirty="0" err="1" smtClean="0">
                <a:latin typeface="+mn-ea"/>
              </a:rPr>
              <a:t>Furuichi</a:t>
            </a:r>
            <a:r>
              <a:rPr lang="ja-JP" altLang="en-US" sz="1400" b="1" dirty="0" smtClean="0">
                <a:latin typeface="+mn-ea"/>
              </a:rPr>
              <a:t>（</a:t>
            </a:r>
            <a:r>
              <a:rPr lang="en-US" altLang="ja-JP" sz="1400" b="1" dirty="0" err="1" smtClean="0">
                <a:latin typeface="+mn-ea"/>
              </a:rPr>
              <a:t>Ms.course</a:t>
            </a:r>
            <a:r>
              <a:rPr lang="en-US" altLang="ja-JP" sz="1400" b="1" dirty="0" smtClean="0">
                <a:latin typeface="+mn-ea"/>
              </a:rPr>
              <a:t> in </a:t>
            </a:r>
            <a:r>
              <a:rPr lang="en-US" altLang="ja-JP" sz="1400" b="1" dirty="0" err="1" smtClean="0">
                <a:latin typeface="+mn-ea"/>
              </a:rPr>
              <a:t>U.Tokyo</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Energy poverty in Japan focusing on vulnerable </a:t>
            </a:r>
            <a:r>
              <a:rPr lang="en-US" altLang="ja-JP" sz="1400" b="1" dirty="0" smtClean="0">
                <a:solidFill>
                  <a:srgbClr val="0070C0"/>
                </a:solidFill>
              </a:rPr>
              <a:t>households</a:t>
            </a:r>
            <a:r>
              <a:rPr lang="ja-JP" altLang="en-US" sz="1400" b="1" dirty="0" smtClean="0">
                <a:solidFill>
                  <a:srgbClr val="0070C0"/>
                </a:solidFill>
              </a:rPr>
              <a:t>”（</a:t>
            </a:r>
            <a:r>
              <a:rPr lang="ja-JP" altLang="en-US" sz="1400" b="1" dirty="0">
                <a:solidFill>
                  <a:srgbClr val="0070C0"/>
                </a:solidFill>
              </a:rPr>
              <a:t>脆弱な世帯に着目した，日本におけるエネルギー貧困）</a:t>
            </a:r>
          </a:p>
        </p:txBody>
      </p:sp>
      <p:sp>
        <p:nvSpPr>
          <p:cNvPr id="18" name="正方形/長方形 17"/>
          <p:cNvSpPr/>
          <p:nvPr/>
        </p:nvSpPr>
        <p:spPr>
          <a:xfrm>
            <a:off x="1490564" y="4731456"/>
            <a:ext cx="7226959" cy="523220"/>
          </a:xfrm>
          <a:prstGeom prst="rect">
            <a:avLst/>
          </a:prstGeom>
        </p:spPr>
        <p:txBody>
          <a:bodyPr wrap="square">
            <a:spAutoFit/>
          </a:bodyPr>
          <a:lstStyle/>
          <a:p>
            <a:r>
              <a:rPr lang="en-US" altLang="ja-JP" sz="1400" b="1" dirty="0" err="1">
                <a:latin typeface="+mn-ea"/>
              </a:rPr>
              <a:t>Purevsuren</a:t>
            </a:r>
            <a:r>
              <a:rPr lang="en-US" altLang="ja-JP" sz="1400" b="1" dirty="0">
                <a:latin typeface="+mn-ea"/>
              </a:rPr>
              <a:t> </a:t>
            </a:r>
            <a:r>
              <a:rPr lang="en-US" altLang="ja-JP" sz="1400" b="1" dirty="0" err="1">
                <a:latin typeface="+mn-ea"/>
              </a:rPr>
              <a:t>Norovsambuu</a:t>
            </a:r>
            <a:r>
              <a:rPr lang="ja-JP" altLang="en-US" sz="1400" b="1" dirty="0" smtClean="0">
                <a:latin typeface="+mn-ea"/>
              </a:rPr>
              <a:t>（</a:t>
            </a:r>
            <a:r>
              <a:rPr lang="en-US" altLang="ja-JP" sz="1400" b="1" dirty="0" err="1" smtClean="0">
                <a:latin typeface="+mn-ea"/>
              </a:rPr>
              <a:t>Ms.course</a:t>
            </a:r>
            <a:r>
              <a:rPr lang="en-US" altLang="ja-JP" sz="1400" b="1" dirty="0" smtClean="0">
                <a:latin typeface="+mn-ea"/>
              </a:rPr>
              <a:t>; Mongolia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The Import Structure of LNG from Russia to Japan by Cognitive Map and Text </a:t>
            </a:r>
            <a:r>
              <a:rPr lang="en-US" altLang="ja-JP" sz="1400" b="1" dirty="0" smtClean="0">
                <a:solidFill>
                  <a:srgbClr val="0070C0"/>
                </a:solidFill>
              </a:rPr>
              <a:t>Analysis”</a:t>
            </a:r>
            <a:endParaRPr lang="ja-JP" altLang="en-US" sz="1400" b="1" dirty="0">
              <a:solidFill>
                <a:srgbClr val="0070C0"/>
              </a:solidFill>
            </a:endParaRPr>
          </a:p>
        </p:txBody>
      </p:sp>
      <p:sp>
        <p:nvSpPr>
          <p:cNvPr id="19" name="正方形/長方形 18"/>
          <p:cNvSpPr/>
          <p:nvPr/>
        </p:nvSpPr>
        <p:spPr>
          <a:xfrm>
            <a:off x="374259" y="1244281"/>
            <a:ext cx="452945" cy="369332"/>
          </a:xfrm>
          <a:prstGeom prst="rect">
            <a:avLst/>
          </a:prstGeom>
          <a:noFill/>
        </p:spPr>
        <p:txBody>
          <a:bodyPr wrap="none">
            <a:spAutoFit/>
          </a:bodyPr>
          <a:lstStyle/>
          <a:p>
            <a:r>
              <a:rPr lang="en-US" altLang="ja-JP" b="1" dirty="0" smtClean="0"/>
              <a:t>Dr.</a:t>
            </a:r>
            <a:endParaRPr lang="ja-JP" altLang="en-US" dirty="0"/>
          </a:p>
        </p:txBody>
      </p:sp>
      <p:sp>
        <p:nvSpPr>
          <p:cNvPr id="20" name="正方形/長方形 19"/>
          <p:cNvSpPr/>
          <p:nvPr/>
        </p:nvSpPr>
        <p:spPr>
          <a:xfrm>
            <a:off x="370249" y="2118577"/>
            <a:ext cx="452945" cy="369332"/>
          </a:xfrm>
          <a:prstGeom prst="rect">
            <a:avLst/>
          </a:prstGeom>
          <a:noFill/>
        </p:spPr>
        <p:txBody>
          <a:bodyPr wrap="none">
            <a:spAutoFit/>
          </a:bodyPr>
          <a:lstStyle/>
          <a:p>
            <a:r>
              <a:rPr lang="en-US" altLang="ja-JP" b="1" dirty="0" smtClean="0"/>
              <a:t>Dr.</a:t>
            </a:r>
            <a:endParaRPr lang="ja-JP" altLang="en-US" dirty="0"/>
          </a:p>
        </p:txBody>
      </p:sp>
      <p:sp>
        <p:nvSpPr>
          <p:cNvPr id="21" name="正方形/長方形 20"/>
          <p:cNvSpPr/>
          <p:nvPr/>
        </p:nvSpPr>
        <p:spPr>
          <a:xfrm>
            <a:off x="382275" y="3008920"/>
            <a:ext cx="452945" cy="369332"/>
          </a:xfrm>
          <a:prstGeom prst="rect">
            <a:avLst/>
          </a:prstGeom>
          <a:noFill/>
        </p:spPr>
        <p:txBody>
          <a:bodyPr wrap="none">
            <a:spAutoFit/>
          </a:bodyPr>
          <a:lstStyle/>
          <a:p>
            <a:r>
              <a:rPr lang="en-US" altLang="ja-JP" b="1" dirty="0" smtClean="0"/>
              <a:t>Dr.</a:t>
            </a:r>
            <a:endParaRPr lang="ja-JP" altLang="en-US" dirty="0"/>
          </a:p>
        </p:txBody>
      </p:sp>
      <p:sp>
        <p:nvSpPr>
          <p:cNvPr id="23" name="正方形/長方形 22"/>
          <p:cNvSpPr/>
          <p:nvPr/>
        </p:nvSpPr>
        <p:spPr>
          <a:xfrm>
            <a:off x="418371" y="4862282"/>
            <a:ext cx="314510" cy="369332"/>
          </a:xfrm>
          <a:prstGeom prst="rect">
            <a:avLst/>
          </a:prstGeom>
          <a:noFill/>
        </p:spPr>
        <p:txBody>
          <a:bodyPr wrap="none">
            <a:spAutoFit/>
          </a:bodyPr>
          <a:lstStyle/>
          <a:p>
            <a:r>
              <a:rPr lang="en-US" altLang="ja-JP" b="1" dirty="0" smtClean="0"/>
              <a:t>B</a:t>
            </a:r>
            <a:endParaRPr lang="ja-JP" altLang="en-US" dirty="0"/>
          </a:p>
        </p:txBody>
      </p:sp>
      <p:sp>
        <p:nvSpPr>
          <p:cNvPr id="24" name="正方形/長方形 23"/>
          <p:cNvSpPr/>
          <p:nvPr/>
        </p:nvSpPr>
        <p:spPr>
          <a:xfrm>
            <a:off x="426392" y="5784703"/>
            <a:ext cx="314510" cy="369332"/>
          </a:xfrm>
          <a:prstGeom prst="rect">
            <a:avLst/>
          </a:prstGeom>
          <a:noFill/>
        </p:spPr>
        <p:txBody>
          <a:bodyPr wrap="none">
            <a:spAutoFit/>
          </a:bodyPr>
          <a:lstStyle/>
          <a:p>
            <a:r>
              <a:rPr lang="en-US" altLang="ja-JP" b="1" dirty="0" smtClean="0"/>
              <a:t>B</a:t>
            </a:r>
            <a:endParaRPr lang="ja-JP" altLang="en-US" dirty="0"/>
          </a:p>
        </p:txBody>
      </p:sp>
    </p:spTree>
    <p:extLst>
      <p:ext uri="{BB962C8B-B14F-4D97-AF65-F5344CB8AC3E}">
        <p14:creationId xmlns:p14="http://schemas.microsoft.com/office/powerpoint/2010/main" val="2175368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38730</TotalTime>
  <Words>662</Words>
  <Application>Microsoft Office PowerPoint</Application>
  <PresentationFormat>On-screen Show (4:3)</PresentationFormat>
  <Paragraphs>50</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ＭＳ Ｐゴシック</vt:lpstr>
      <vt:lpstr>Arial</vt:lpstr>
      <vt:lpstr>Calibri</vt:lpstr>
      <vt:lpstr>Calibri Light</vt:lpstr>
      <vt:lpstr>Times New Roman</vt:lpstr>
      <vt:lpstr>Office テーマ</vt:lpstr>
      <vt:lpstr>PowerPoint Presentation</vt:lpstr>
      <vt:lpstr>PowerPoint Presentation</vt:lpstr>
    </vt:vector>
  </TitlesOfParts>
  <Company>東京工業大学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TOKIMATSU titech Koji</dc:creator>
  <cp:lastModifiedBy>Rivaldi Madyatama</cp:lastModifiedBy>
  <cp:revision>355</cp:revision>
  <cp:lastPrinted>2019-04-08T02:36:14Z</cp:lastPrinted>
  <dcterms:created xsi:type="dcterms:W3CDTF">2018-04-02T21:36:04Z</dcterms:created>
  <dcterms:modified xsi:type="dcterms:W3CDTF">2020-06-06T12:46:25Z</dcterms:modified>
</cp:coreProperties>
</file>